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0" r:id="rId5"/>
    <p:sldId id="288" r:id="rId6"/>
    <p:sldId id="271" r:id="rId7"/>
    <p:sldId id="277" r:id="rId8"/>
    <p:sldId id="270" r:id="rId9"/>
    <p:sldId id="257" r:id="rId10"/>
    <p:sldId id="259" r:id="rId11"/>
    <p:sldId id="262" r:id="rId12"/>
    <p:sldId id="263" r:id="rId13"/>
    <p:sldId id="260" r:id="rId14"/>
    <p:sldId id="261" r:id="rId15"/>
    <p:sldId id="264" r:id="rId16"/>
    <p:sldId id="266" r:id="rId17"/>
    <p:sldId id="265" r:id="rId18"/>
    <p:sldId id="258" r:id="rId19"/>
    <p:sldId id="276" r:id="rId20"/>
    <p:sldId id="275" r:id="rId21"/>
    <p:sldId id="274" r:id="rId22"/>
    <p:sldId id="273" r:id="rId23"/>
    <p:sldId id="287" r:id="rId24"/>
    <p:sldId id="278" r:id="rId25"/>
    <p:sldId id="289" r:id="rId26"/>
    <p:sldId id="292" r:id="rId27"/>
    <p:sldId id="293" r:id="rId28"/>
    <p:sldId id="269" r:id="rId29"/>
    <p:sldId id="282" r:id="rId30"/>
    <p:sldId id="281" r:id="rId31"/>
    <p:sldId id="26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1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o\Documents\My%20Dropbox\Digital%20Methods%20Summer%20School\2nd%20week\time_stamps_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o\Documents\My%20Dropbox\Digital%20Methods%20Summer%20School\2nd%20week\time_stamps_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o\Documents\My%20Dropbox\Digital%20Methods%20Summer%20School\2nd%20week\time_stamps_graph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o\Documents\My%20Dropbox\Digital%20Methods%20Summer%20School\2nd%20week\time_stamps_graph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o\Documents\My%20Dropbox\Digital%20Methods%20Summer%20School\2nd%20week\time_stamps_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9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Hoja1!$C$4</c:f>
              <c:strCache>
                <c:ptCount val="1"/>
                <c:pt idx="0">
                  <c:v>Population </c:v>
                </c:pt>
              </c:strCache>
            </c:strRef>
          </c:tx>
          <c:cat>
            <c:strRef>
              <c:f>Hoja1!$B$5:$B$8</c:f>
              <c:strCache>
                <c:ptCount val="4"/>
                <c:pt idx="0">
                  <c:v>Argentina </c:v>
                </c:pt>
                <c:pt idx="1">
                  <c:v>Bolivia </c:v>
                </c:pt>
                <c:pt idx="2">
                  <c:v>Brazil </c:v>
                </c:pt>
                <c:pt idx="3">
                  <c:v>Peru </c:v>
                </c:pt>
              </c:strCache>
            </c:strRef>
          </c:cat>
          <c:val>
            <c:numRef>
              <c:f>Hoja1!$C$5:$C$8</c:f>
              <c:numCache>
                <c:formatCode>#,##0</c:formatCode>
                <c:ptCount val="4"/>
                <c:pt idx="0">
                  <c:v>41343201</c:v>
                </c:pt>
                <c:pt idx="1">
                  <c:v>9947418</c:v>
                </c:pt>
                <c:pt idx="2">
                  <c:v>201103330</c:v>
                </c:pt>
                <c:pt idx="3">
                  <c:v>29907003</c:v>
                </c:pt>
              </c:numCache>
            </c:numRef>
          </c:val>
        </c:ser>
        <c:ser>
          <c:idx val="0"/>
          <c:order val="0"/>
          <c:tx>
            <c:strRef>
              <c:f>Hoja1!$D$13</c:f>
              <c:strCache>
                <c:ptCount val="1"/>
                <c:pt idx="0">
                  <c:v>Users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Hoja1!$C$14:$C$17</c:f>
              <c:strCache>
                <c:ptCount val="4"/>
                <c:pt idx="0">
                  <c:v>Argentina </c:v>
                </c:pt>
                <c:pt idx="1">
                  <c:v>Bolivia </c:v>
                </c:pt>
                <c:pt idx="2">
                  <c:v>Brazil </c:v>
                </c:pt>
                <c:pt idx="3">
                  <c:v>Peru </c:v>
                </c:pt>
              </c:strCache>
            </c:strRef>
          </c:cat>
          <c:val>
            <c:numRef>
              <c:f>Hoja1!$D$14:$D$17</c:f>
              <c:numCache>
                <c:formatCode>#,##0</c:formatCode>
                <c:ptCount val="4"/>
                <c:pt idx="0">
                  <c:v>26614813</c:v>
                </c:pt>
                <c:pt idx="1">
                  <c:v>1102500</c:v>
                </c:pt>
                <c:pt idx="2">
                  <c:v>75943600</c:v>
                </c:pt>
                <c:pt idx="3">
                  <c:v>8084900</c:v>
                </c:pt>
              </c:numCache>
            </c:numRef>
          </c:val>
        </c:ser>
        <c:axId val="123777024"/>
        <c:axId val="123779328"/>
      </c:barChart>
      <c:catAx>
        <c:axId val="12377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23779328"/>
        <c:crosses val="autoZero"/>
        <c:auto val="1"/>
        <c:lblAlgn val="ctr"/>
        <c:lblOffset val="100"/>
      </c:catAx>
      <c:valAx>
        <c:axId val="123779328"/>
        <c:scaling>
          <c:orientation val="minMax"/>
        </c:scaling>
        <c:axPos val="l"/>
        <c:majorGridlines/>
        <c:numFmt formatCode="#,##0" sourceLinked="1"/>
        <c:tickLblPos val="nextTo"/>
        <c:crossAx val="123777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perspective val="0"/>
    </c:view3D>
    <c:plotArea>
      <c:layout>
        <c:manualLayout>
          <c:layoutTarget val="inner"/>
          <c:xMode val="edge"/>
          <c:yMode val="edge"/>
          <c:x val="0.10312499999999999"/>
          <c:y val="0.19018461879499018"/>
          <c:w val="0.79687500000000022"/>
          <c:h val="0.619633758009484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val>
            <c:numRef>
              <c:f>Data!$F$6:$F$7</c:f>
              <c:numCache>
                <c:formatCode>General</c:formatCode>
                <c:ptCount val="2"/>
                <c:pt idx="0">
                  <c:v>688</c:v>
                </c:pt>
                <c:pt idx="1">
                  <c:v>51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perspective val="0"/>
    </c:view3D>
    <c:plotArea>
      <c:layout>
        <c:manualLayout>
          <c:layoutTarget val="inner"/>
          <c:xMode val="edge"/>
          <c:yMode val="edge"/>
          <c:x val="0.10312499999999999"/>
          <c:y val="0.19018461879499016"/>
          <c:w val="0.79687500000000022"/>
          <c:h val="0.619633758009484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val>
            <c:numRef>
              <c:f>Data!$F$12:$F$13</c:f>
              <c:numCache>
                <c:formatCode>General</c:formatCode>
                <c:ptCount val="2"/>
                <c:pt idx="0">
                  <c:v>402</c:v>
                </c:pt>
                <c:pt idx="1">
                  <c:v>57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perspective val="0"/>
    </c:view3D>
    <c:plotArea>
      <c:layout>
        <c:manualLayout>
          <c:layoutTarget val="inner"/>
          <c:xMode val="edge"/>
          <c:yMode val="edge"/>
          <c:x val="0.10344843420667954"/>
          <c:y val="0.19135917823578694"/>
          <c:w val="0.79623946328777562"/>
          <c:h val="0.6234605484456285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val>
            <c:numRef>
              <c:f>Data!$F$18:$F$19</c:f>
              <c:numCache>
                <c:formatCode>General</c:formatCode>
                <c:ptCount val="2"/>
                <c:pt idx="0">
                  <c:v>510</c:v>
                </c:pt>
                <c:pt idx="1">
                  <c:v>56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perspective val="0"/>
    </c:view3D>
    <c:plotArea>
      <c:layout>
        <c:manualLayout>
          <c:layoutTarget val="inner"/>
          <c:xMode val="edge"/>
          <c:yMode val="edge"/>
          <c:x val="0.10312499999999999"/>
          <c:y val="0.19018461879499016"/>
          <c:w val="0.79687500000000022"/>
          <c:h val="0.619633758009484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val>
            <c:numRef>
              <c:f>Data!$F$24:$F$25</c:f>
              <c:numCache>
                <c:formatCode>General</c:formatCode>
                <c:ptCount val="2"/>
                <c:pt idx="0">
                  <c:v>512</c:v>
                </c:pt>
                <c:pt idx="1">
                  <c:v>60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B597-0470-48D6-A1BE-D1D7BCD2BF6E}" type="datetimeFigureOut">
              <a:rPr lang="es-ES" smtClean="0"/>
              <a:t>20/08/2010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28E0-6CF4-4E92-8A2B-952C6D8ACE3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/>
              <a:t>Women</a:t>
            </a:r>
            <a:r>
              <a:rPr lang="es-ES" sz="4800" dirty="0" smtClean="0"/>
              <a:t> </a:t>
            </a:r>
            <a:r>
              <a:rPr lang="es-ES" sz="4800" dirty="0" err="1" smtClean="0"/>
              <a:t>on</a:t>
            </a:r>
            <a:r>
              <a:rPr lang="es-ES" sz="4800" dirty="0" smtClean="0"/>
              <a:t> web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500990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Matteo Cernison, Camilo Cristancho, Simeona Petkova, Burak Dogu </a:t>
            </a:r>
          </a:p>
          <a:p>
            <a:endParaRPr lang="es-ES" sz="2000" dirty="0"/>
          </a:p>
        </p:txBody>
      </p:sp>
      <p:sp>
        <p:nvSpPr>
          <p:cNvPr id="4" name="3 Elipse"/>
          <p:cNvSpPr/>
          <p:nvPr/>
        </p:nvSpPr>
        <p:spPr>
          <a:xfrm>
            <a:off x="2143108" y="2752720"/>
            <a:ext cx="288000" cy="288000"/>
          </a:xfrm>
          <a:prstGeom prst="ellipse">
            <a:avLst/>
          </a:prstGeom>
          <a:solidFill>
            <a:srgbClr val="EB2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Unwanted</a:t>
            </a:r>
            <a:r>
              <a:rPr lang="es-ES" dirty="0" smtClean="0"/>
              <a:t> </a:t>
            </a:r>
            <a:r>
              <a:rPr lang="es-ES" dirty="0" err="1" smtClean="0"/>
              <a:t>pregnancy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809" y="1988385"/>
            <a:ext cx="5753835" cy="351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47875"/>
            <a:ext cx="852543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Query</a:t>
            </a:r>
            <a:r>
              <a:rPr lang="es-ES" dirty="0" smtClean="0"/>
              <a:t> – “</a:t>
            </a:r>
            <a:r>
              <a:rPr lang="es-ES" dirty="0" err="1" smtClean="0"/>
              <a:t>Abortion</a:t>
            </a:r>
            <a:r>
              <a:rPr lang="es-ES" dirty="0" smtClean="0"/>
              <a:t> </a:t>
            </a:r>
            <a:r>
              <a:rPr lang="es-ES" dirty="0" err="1" smtClean="0"/>
              <a:t>pill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715140" y="2643182"/>
            <a:ext cx="2143140" cy="1428760"/>
          </a:xfrm>
          <a:prstGeom prst="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47875"/>
            <a:ext cx="7920000" cy="35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Query</a:t>
            </a:r>
            <a:r>
              <a:rPr lang="es-ES" dirty="0" smtClean="0"/>
              <a:t> – “</a:t>
            </a:r>
            <a:r>
              <a:rPr lang="es-ES" dirty="0" err="1" smtClean="0"/>
              <a:t>Abortion</a:t>
            </a:r>
            <a:r>
              <a:rPr lang="es-ES" dirty="0" smtClean="0"/>
              <a:t> </a:t>
            </a:r>
            <a:r>
              <a:rPr lang="es-ES" dirty="0" err="1" smtClean="0"/>
              <a:t>pill</a:t>
            </a:r>
            <a:r>
              <a:rPr lang="es-ES" dirty="0" smtClean="0"/>
              <a:t>” </a:t>
            </a:r>
            <a:br>
              <a:rPr lang="es-ES" dirty="0" smtClean="0"/>
            </a:br>
            <a:r>
              <a:rPr lang="es-ES" dirty="0" err="1" smtClean="0"/>
              <a:t>Aggregated</a:t>
            </a:r>
            <a:r>
              <a:rPr lang="es-ES" dirty="0" smtClean="0"/>
              <a:t> </a:t>
            </a:r>
            <a:r>
              <a:rPr lang="es-ES" dirty="0" err="1" smtClean="0"/>
              <a:t>vendors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2" y="2047875"/>
            <a:ext cx="911064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6885312" y="2643182"/>
            <a:ext cx="2143140" cy="1428760"/>
          </a:xfrm>
          <a:prstGeom prst="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Query</a:t>
            </a:r>
            <a:r>
              <a:rPr lang="es-ES" dirty="0" smtClean="0"/>
              <a:t> - </a:t>
            </a:r>
            <a:r>
              <a:rPr lang="en-US" dirty="0" err="1" smtClean="0"/>
              <a:t>mifepristone</a:t>
            </a:r>
            <a:r>
              <a:rPr lang="en-US" dirty="0" smtClean="0"/>
              <a:t> OR </a:t>
            </a:r>
            <a:r>
              <a:rPr lang="en-US" dirty="0" err="1" smtClean="0"/>
              <a:t>cytotec</a:t>
            </a:r>
            <a:r>
              <a:rPr lang="en-US" dirty="0" smtClean="0"/>
              <a:t> OR RU486 OR </a:t>
            </a:r>
            <a:r>
              <a:rPr lang="en-US" dirty="0" err="1" smtClean="0"/>
              <a:t>misoprostol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32140"/>
            <a:ext cx="68144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5589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Query</a:t>
            </a:r>
            <a:r>
              <a:rPr lang="es-ES" dirty="0" smtClean="0"/>
              <a:t> - </a:t>
            </a:r>
            <a:r>
              <a:rPr lang="en-US" dirty="0" err="1" smtClean="0"/>
              <a:t>mifepristone</a:t>
            </a:r>
            <a:r>
              <a:rPr lang="en-US" dirty="0" smtClean="0"/>
              <a:t> OR </a:t>
            </a:r>
            <a:r>
              <a:rPr lang="en-US" dirty="0" err="1" smtClean="0"/>
              <a:t>cytotec</a:t>
            </a:r>
            <a:r>
              <a:rPr lang="en-US" dirty="0" smtClean="0"/>
              <a:t> OR RU486 OR </a:t>
            </a:r>
            <a:r>
              <a:rPr lang="en-US" dirty="0" err="1" smtClean="0"/>
              <a:t>misoprostol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Aggregated vendors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dirty="0" smtClean="0"/>
              <a:t>Local </a:t>
            </a:r>
            <a:r>
              <a:rPr lang="es-ES" cap="none" dirty="0" err="1" smtClean="0"/>
              <a:t>terms</a:t>
            </a:r>
            <a:r>
              <a:rPr lang="es-ES" cap="none" dirty="0" smtClean="0"/>
              <a:t> and </a:t>
            </a:r>
            <a:r>
              <a:rPr lang="es-ES" cap="none" dirty="0" err="1" smtClean="0"/>
              <a:t>WoW</a:t>
            </a:r>
            <a:r>
              <a:rPr lang="es-ES" cap="none" dirty="0" smtClean="0"/>
              <a:t> concept of “</a:t>
            </a:r>
            <a:r>
              <a:rPr lang="es-ES" cap="none" dirty="0" err="1" smtClean="0"/>
              <a:t>medical</a:t>
            </a:r>
            <a:r>
              <a:rPr lang="es-ES" cap="none" dirty="0" smtClean="0"/>
              <a:t> </a:t>
            </a:r>
            <a:r>
              <a:rPr lang="es-ES" cap="none" dirty="0" err="1" smtClean="0"/>
              <a:t>abortion</a:t>
            </a:r>
            <a:r>
              <a:rPr lang="es-ES" cap="none" dirty="0" smtClean="0"/>
              <a:t>”</a:t>
            </a:r>
            <a:endParaRPr lang="es-ES" cap="non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47875"/>
            <a:ext cx="852543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Medical</a:t>
            </a:r>
            <a:r>
              <a:rPr lang="es-ES" dirty="0" smtClean="0"/>
              <a:t> </a:t>
            </a:r>
            <a:r>
              <a:rPr lang="es-ES" dirty="0" err="1" smtClean="0"/>
              <a:t>abortion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3879" y="528638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medicinal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3108" y="528638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medicinal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572132" y="528638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medicinal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352771" y="5286388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err="1" smtClean="0"/>
              <a:t>Medical</a:t>
            </a:r>
            <a:endParaRPr lang="es-ES" sz="1200" dirty="0"/>
          </a:p>
          <a:p>
            <a:pPr algn="ctr"/>
            <a:r>
              <a:rPr lang="es-ES" sz="1200" dirty="0" err="1" smtClean="0"/>
              <a:t>abortion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5779" y="528638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medicinal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“Aborto Médico”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47875"/>
            <a:ext cx="852543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923879" y="5286388"/>
            <a:ext cx="64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médico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3108" y="5286388"/>
            <a:ext cx="64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médico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72132" y="5286388"/>
            <a:ext cx="64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médico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352771" y="5286388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err="1" smtClean="0"/>
              <a:t>Medical</a:t>
            </a:r>
            <a:endParaRPr lang="es-ES" sz="1200" dirty="0"/>
          </a:p>
          <a:p>
            <a:pPr algn="ctr"/>
            <a:r>
              <a:rPr lang="es-ES" sz="1200" dirty="0" err="1" smtClean="0"/>
              <a:t>abortion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95779" y="5286388"/>
            <a:ext cx="64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Aborto</a:t>
            </a:r>
          </a:p>
          <a:p>
            <a:pPr algn="ctr"/>
            <a:r>
              <a:rPr lang="es-ES" sz="1200" dirty="0" smtClean="0"/>
              <a:t>médico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Difference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“aborto medicinal” and “aborto médico”</a:t>
            </a:r>
            <a:endParaRPr lang="es-E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74" y="2047875"/>
            <a:ext cx="9131448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2908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err="1" smtClean="0"/>
              <a:t>Query</a:t>
            </a:r>
            <a:r>
              <a:rPr lang="es-ES" sz="3600" dirty="0" smtClean="0"/>
              <a:t> – </a:t>
            </a:r>
            <a:r>
              <a:rPr lang="en-US" sz="3600" dirty="0" smtClean="0"/>
              <a:t>“</a:t>
            </a:r>
            <a:r>
              <a:rPr lang="en-US" sz="3600" dirty="0" err="1" smtClean="0"/>
              <a:t>aborto</a:t>
            </a:r>
            <a:r>
              <a:rPr lang="en-US" sz="3600" dirty="0" smtClean="0"/>
              <a:t> medicinal”</a:t>
            </a:r>
            <a:br>
              <a:rPr lang="en-US" sz="3600" dirty="0" smtClean="0"/>
            </a:br>
            <a:r>
              <a:rPr lang="es-ES" sz="3600" dirty="0" err="1" smtClean="0"/>
              <a:t>Source</a:t>
            </a:r>
            <a:r>
              <a:rPr lang="es-ES" sz="3600" dirty="0" smtClean="0"/>
              <a:t> </a:t>
            </a:r>
            <a:r>
              <a:rPr lang="es-ES" sz="3600" dirty="0" err="1" smtClean="0"/>
              <a:t>distance</a:t>
            </a:r>
            <a:r>
              <a:rPr lang="es-ES" sz="3600" dirty="0" smtClean="0"/>
              <a:t> </a:t>
            </a:r>
            <a:r>
              <a:rPr lang="es-ES" sz="3600" dirty="0" err="1" smtClean="0"/>
              <a:t>WoW</a:t>
            </a:r>
            <a:r>
              <a:rPr lang="es-ES" sz="3600" dirty="0" smtClean="0"/>
              <a:t> [.</a:t>
            </a:r>
            <a:r>
              <a:rPr lang="es-ES" sz="3600" dirty="0" err="1"/>
              <a:t>a</a:t>
            </a:r>
            <a:r>
              <a:rPr lang="es-ES" sz="3600" dirty="0" err="1" smtClean="0"/>
              <a:t>r</a:t>
            </a:r>
            <a:r>
              <a:rPr lang="es-ES" sz="3600" dirty="0" smtClean="0"/>
              <a:t>]</a:t>
            </a:r>
            <a:endParaRPr lang="es-E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086"/>
            <a:ext cx="9144032" cy="46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242" y="433450"/>
            <a:ext cx="1881600" cy="12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source distance of Women on Web for queries related to their purpose </a:t>
            </a:r>
            <a:r>
              <a:rPr lang="en-US" dirty="0" smtClean="0"/>
              <a:t>in the national webs of their target population?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what queries are they prominent actors?</a:t>
            </a:r>
          </a:p>
          <a:p>
            <a:endParaRPr lang="en-US" dirty="0" smtClean="0"/>
          </a:p>
          <a:p>
            <a:r>
              <a:rPr lang="en-US" dirty="0" smtClean="0"/>
              <a:t>Are abortion pill vendors competitors to </a:t>
            </a:r>
            <a:r>
              <a:rPr lang="en-US" dirty="0" err="1" smtClean="0"/>
              <a:t>WoW</a:t>
            </a:r>
            <a:r>
              <a:rPr lang="en-US" dirty="0" smtClean="0"/>
              <a:t> in the </a:t>
            </a:r>
            <a:r>
              <a:rPr lang="en-US" dirty="0" smtClean="0"/>
              <a:t>national webs of their target population?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‘pace’ for the </a:t>
            </a:r>
            <a:r>
              <a:rPr lang="en-US" dirty="0" err="1" smtClean="0"/>
              <a:t>WoW</a:t>
            </a:r>
            <a:r>
              <a:rPr lang="en-US" dirty="0" smtClean="0"/>
              <a:t> </a:t>
            </a:r>
            <a:r>
              <a:rPr lang="en-US" dirty="0" smtClean="0"/>
              <a:t>queries in </a:t>
            </a:r>
            <a:r>
              <a:rPr lang="en-US" dirty="0" smtClean="0"/>
              <a:t>the national webs?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2908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err="1" smtClean="0"/>
              <a:t>Query</a:t>
            </a:r>
            <a:r>
              <a:rPr lang="es-ES" sz="3600" dirty="0" smtClean="0"/>
              <a:t> – </a:t>
            </a:r>
            <a:r>
              <a:rPr lang="en-US" sz="3600" dirty="0" smtClean="0"/>
              <a:t>“Unwanted pregnancy”</a:t>
            </a:r>
            <a:br>
              <a:rPr lang="en-US" sz="3600" dirty="0" smtClean="0"/>
            </a:br>
            <a:r>
              <a:rPr lang="es-ES" sz="3600" dirty="0" err="1" smtClean="0"/>
              <a:t>Source</a:t>
            </a:r>
            <a:r>
              <a:rPr lang="es-ES" sz="3600" dirty="0" smtClean="0"/>
              <a:t> </a:t>
            </a:r>
            <a:r>
              <a:rPr lang="es-ES" sz="3600" dirty="0" err="1" smtClean="0"/>
              <a:t>distance</a:t>
            </a:r>
            <a:r>
              <a:rPr lang="es-ES" sz="3600" dirty="0" smtClean="0"/>
              <a:t> </a:t>
            </a:r>
            <a:r>
              <a:rPr lang="es-ES" sz="3600" dirty="0" err="1" smtClean="0"/>
              <a:t>WoW</a:t>
            </a:r>
            <a:r>
              <a:rPr lang="es-ES" sz="3600" dirty="0" smtClean="0"/>
              <a:t> [.</a:t>
            </a:r>
            <a:r>
              <a:rPr lang="es-ES" sz="3600" dirty="0" err="1" smtClean="0"/>
              <a:t>br</a:t>
            </a:r>
            <a:r>
              <a:rPr lang="es-ES" sz="3600" dirty="0" smtClean="0"/>
              <a:t>]</a:t>
            </a:r>
            <a:endParaRPr lang="es-E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24014"/>
            <a:ext cx="9038445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66"/>
            <a:ext cx="1733608" cy="12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3639"/>
            <a:ext cx="9215470" cy="45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0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/>
              <a:t>Query</a:t>
            </a:r>
            <a:r>
              <a:rPr lang="es-ES" sz="4000" dirty="0" smtClean="0"/>
              <a:t> – </a:t>
            </a:r>
            <a:r>
              <a:rPr lang="en-US" sz="4000" dirty="0" smtClean="0"/>
              <a:t>“</a:t>
            </a:r>
            <a:r>
              <a:rPr lang="en-US" sz="4000" dirty="0" err="1" smtClean="0"/>
              <a:t>aborto</a:t>
            </a:r>
            <a:r>
              <a:rPr lang="en-US" sz="4000" dirty="0" smtClean="0"/>
              <a:t> </a:t>
            </a:r>
            <a:r>
              <a:rPr lang="en-US" sz="4000" dirty="0" err="1" smtClean="0"/>
              <a:t>médico</a:t>
            </a:r>
            <a:r>
              <a:rPr lang="en-US" sz="4000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 </a:t>
            </a:r>
            <a:r>
              <a:rPr lang="es-ES" dirty="0" err="1" smtClean="0"/>
              <a:t>WoW</a:t>
            </a:r>
            <a:r>
              <a:rPr lang="es-ES" dirty="0" smtClean="0"/>
              <a:t> [.</a:t>
            </a:r>
            <a:r>
              <a:rPr lang="es-ES" dirty="0" err="1" smtClean="0"/>
              <a:t>br</a:t>
            </a:r>
            <a:r>
              <a:rPr lang="es-ES" dirty="0" smtClean="0"/>
              <a:t>]</a:t>
            </a:r>
            <a:endParaRPr lang="es-E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66"/>
            <a:ext cx="1733608" cy="12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2908" y="488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err="1" smtClean="0"/>
              <a:t>Query</a:t>
            </a:r>
            <a:r>
              <a:rPr lang="es-ES" sz="3600" dirty="0" smtClean="0"/>
              <a:t> - </a:t>
            </a:r>
            <a:r>
              <a:rPr lang="en-US" sz="3600" dirty="0" err="1" smtClean="0"/>
              <a:t>mifepristone</a:t>
            </a:r>
            <a:r>
              <a:rPr lang="en-US" sz="3600" dirty="0" smtClean="0"/>
              <a:t> OR </a:t>
            </a:r>
            <a:r>
              <a:rPr lang="en-US" sz="3600" dirty="0" err="1" smtClean="0"/>
              <a:t>cytotec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OR RU486 OR </a:t>
            </a:r>
            <a:r>
              <a:rPr lang="en-US" sz="3600" dirty="0" err="1" smtClean="0"/>
              <a:t>misoprostol</a:t>
            </a:r>
            <a:r>
              <a:rPr lang="en-US" sz="3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 [.pe]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43116"/>
            <a:ext cx="8954585" cy="42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62012"/>
            <a:ext cx="1817705" cy="12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es-ES" sz="4000" dirty="0" err="1">
                <a:solidFill>
                  <a:prstClr val="black"/>
                </a:solidFill>
              </a:rPr>
              <a:t>Query</a:t>
            </a:r>
            <a:r>
              <a:rPr lang="es-ES" sz="4000" dirty="0">
                <a:solidFill>
                  <a:prstClr val="black"/>
                </a:solidFill>
              </a:rPr>
              <a:t> </a:t>
            </a:r>
            <a:r>
              <a:rPr lang="es-ES" sz="4000" dirty="0" smtClean="0">
                <a:solidFill>
                  <a:prstClr val="black"/>
                </a:solidFill>
              </a:rPr>
              <a:t>– </a:t>
            </a:r>
            <a:r>
              <a:rPr lang="en-US" sz="4000" dirty="0" smtClean="0">
                <a:solidFill>
                  <a:prstClr val="black"/>
                </a:solidFill>
              </a:rPr>
              <a:t>abortion pills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s-ES" dirty="0" err="1">
                <a:solidFill>
                  <a:prstClr val="black"/>
                </a:solidFill>
              </a:rPr>
              <a:t>Source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distance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smtClean="0">
                <a:solidFill>
                  <a:prstClr val="black"/>
                </a:solidFill>
              </a:rPr>
              <a:t>[.</a:t>
            </a:r>
            <a:r>
              <a:rPr lang="es-ES" dirty="0" err="1" smtClean="0">
                <a:solidFill>
                  <a:prstClr val="black"/>
                </a:solidFill>
              </a:rPr>
              <a:t>bo</a:t>
            </a:r>
            <a:r>
              <a:rPr lang="es-ES" dirty="0" smtClean="0">
                <a:solidFill>
                  <a:prstClr val="black"/>
                </a:solidFill>
              </a:rPr>
              <a:t>]</a:t>
            </a:r>
            <a:endParaRPr lang="es-E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2" y="1885952"/>
            <a:ext cx="9089650" cy="46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57166"/>
            <a:ext cx="1814400" cy="12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WoW</a:t>
            </a:r>
            <a:r>
              <a:rPr lang="es-ES" sz="4000" dirty="0" smtClean="0"/>
              <a:t> vs. </a:t>
            </a:r>
            <a:r>
              <a:rPr lang="es-ES" sz="4000" dirty="0" err="1" smtClean="0"/>
              <a:t>Vendors</a:t>
            </a:r>
            <a:r>
              <a:rPr lang="es-ES" sz="4000" dirty="0" smtClean="0"/>
              <a:t> - Top 5 </a:t>
            </a:r>
            <a:r>
              <a:rPr lang="es-ES" sz="4000" dirty="0" err="1" smtClean="0"/>
              <a:t>results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Issue</a:t>
            </a:r>
            <a:r>
              <a:rPr lang="es-ES" dirty="0" smtClean="0"/>
              <a:t> </a:t>
            </a:r>
            <a:r>
              <a:rPr lang="es-ES" dirty="0" err="1" smtClean="0"/>
              <a:t>freshness</a:t>
            </a:r>
            <a:r>
              <a:rPr lang="es-ES" dirty="0" smtClean="0"/>
              <a:t> – time </a:t>
            </a:r>
            <a:r>
              <a:rPr lang="es-ES" dirty="0" err="1" smtClean="0"/>
              <a:t>stamps</a:t>
            </a:r>
            <a:endParaRPr lang="es-E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666875"/>
            <a:ext cx="914546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305978" y="2357430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Pill</a:t>
            </a:r>
            <a:r>
              <a:rPr lang="es-ES" sz="1400" dirty="0" smtClean="0"/>
              <a:t> </a:t>
            </a:r>
            <a:r>
              <a:rPr lang="es-ES" sz="1400" dirty="0" err="1" smtClean="0"/>
              <a:t>names</a:t>
            </a:r>
            <a:r>
              <a:rPr lang="es-ES" sz="1400" dirty="0" smtClean="0"/>
              <a:t> – </a:t>
            </a:r>
            <a:r>
              <a:rPr lang="es-ES" sz="1400" dirty="0" err="1" smtClean="0"/>
              <a:t>older</a:t>
            </a:r>
            <a:r>
              <a:rPr lang="es-ES" sz="1400" dirty="0" smtClean="0"/>
              <a:t> </a:t>
            </a:r>
            <a:r>
              <a:rPr lang="es-ES" sz="1400" dirty="0" err="1" smtClean="0"/>
              <a:t>than</a:t>
            </a:r>
            <a:r>
              <a:rPr lang="es-ES" sz="1400" dirty="0" smtClean="0"/>
              <a:t> 2010</a:t>
            </a:r>
          </a:p>
          <a:p>
            <a:endParaRPr lang="es-ES" sz="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357950" y="2799188"/>
            <a:ext cx="1688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Pill</a:t>
            </a:r>
            <a:r>
              <a:rPr lang="es-ES" sz="1400" dirty="0" smtClean="0"/>
              <a:t> </a:t>
            </a:r>
            <a:r>
              <a:rPr lang="es-ES" sz="1400" dirty="0" err="1" smtClean="0"/>
              <a:t>names</a:t>
            </a:r>
            <a:r>
              <a:rPr lang="es-ES" sz="1400" dirty="0" smtClean="0"/>
              <a:t>                   </a:t>
            </a:r>
          </a:p>
          <a:p>
            <a:endParaRPr lang="es-ES" sz="4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357950" y="3169078"/>
            <a:ext cx="2606804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Aborto médico – </a:t>
            </a:r>
            <a:r>
              <a:rPr lang="es-ES" sz="1400" dirty="0" err="1" smtClean="0"/>
              <a:t>older</a:t>
            </a:r>
            <a:r>
              <a:rPr lang="es-ES" sz="1400" dirty="0" smtClean="0"/>
              <a:t> </a:t>
            </a:r>
            <a:r>
              <a:rPr lang="es-ES" sz="1400" dirty="0" err="1" smtClean="0"/>
              <a:t>than</a:t>
            </a:r>
            <a:r>
              <a:rPr lang="es-ES" sz="1400" dirty="0" smtClean="0"/>
              <a:t> 2010</a:t>
            </a:r>
          </a:p>
          <a:p>
            <a:endParaRPr lang="es-ES" sz="7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357950" y="3656444"/>
            <a:ext cx="214314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Aborto médico</a:t>
            </a:r>
          </a:p>
          <a:p>
            <a:r>
              <a:rPr lang="es-ES" sz="600" dirty="0" smtClean="0"/>
              <a:t>        </a:t>
            </a:r>
            <a:endParaRPr lang="es-ES" sz="1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6357950" y="4071942"/>
            <a:ext cx="249780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Abortion</a:t>
            </a:r>
            <a:r>
              <a:rPr lang="es-ES" sz="1400" dirty="0" smtClean="0"/>
              <a:t> </a:t>
            </a:r>
            <a:r>
              <a:rPr lang="es-ES" sz="1400" dirty="0" err="1" smtClean="0"/>
              <a:t>pills</a:t>
            </a:r>
            <a:r>
              <a:rPr lang="es-ES" sz="1400" dirty="0" smtClean="0"/>
              <a:t> – </a:t>
            </a:r>
            <a:r>
              <a:rPr lang="es-ES" sz="1400" dirty="0" err="1" smtClean="0"/>
              <a:t>older</a:t>
            </a:r>
            <a:r>
              <a:rPr lang="es-ES" sz="1400" dirty="0" smtClean="0"/>
              <a:t> </a:t>
            </a:r>
            <a:r>
              <a:rPr lang="es-ES" sz="1400" dirty="0" err="1" smtClean="0"/>
              <a:t>than</a:t>
            </a:r>
            <a:r>
              <a:rPr lang="es-ES" sz="1400" dirty="0" smtClean="0"/>
              <a:t> 2010</a:t>
            </a:r>
          </a:p>
          <a:p>
            <a:endParaRPr lang="es-ES" sz="7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6357950" y="4513700"/>
            <a:ext cx="164307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Abortion</a:t>
            </a:r>
            <a:r>
              <a:rPr lang="es-ES" sz="1400" dirty="0" smtClean="0"/>
              <a:t> </a:t>
            </a:r>
            <a:r>
              <a:rPr lang="es-ES" sz="1400" dirty="0" err="1" smtClean="0"/>
              <a:t>pills</a:t>
            </a:r>
            <a:endParaRPr lang="es-ES" sz="1400" dirty="0" smtClean="0"/>
          </a:p>
          <a:p>
            <a:endParaRPr lang="es-ES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Space &amp; National Webs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Countries in South America share sources and similar information patterns (based on 4 queries and their resonance)</a:t>
            </a:r>
          </a:p>
          <a:p>
            <a:r>
              <a:rPr lang="en-US" dirty="0" smtClean="0"/>
              <a:t>Countries in South America rather share a language Web than having national Webs demarcated by  Google (.</a:t>
            </a:r>
            <a:r>
              <a:rPr lang="en-US" dirty="0" err="1" smtClean="0"/>
              <a:t>ar</a:t>
            </a:r>
            <a:r>
              <a:rPr lang="en-US" dirty="0" smtClean="0"/>
              <a:t>; .</a:t>
            </a:r>
            <a:r>
              <a:rPr lang="en-US" dirty="0" err="1" smtClean="0"/>
              <a:t>bo</a:t>
            </a:r>
            <a:r>
              <a:rPr lang="en-US" dirty="0" smtClean="0"/>
              <a:t>; .</a:t>
            </a:r>
            <a:r>
              <a:rPr lang="en-US" dirty="0" err="1" smtClean="0"/>
              <a:t>br</a:t>
            </a:r>
            <a:r>
              <a:rPr lang="en-US" dirty="0" smtClean="0"/>
              <a:t>; .</a:t>
            </a:r>
            <a:r>
              <a:rPr lang="en-US" dirty="0" err="1" smtClean="0"/>
              <a:t>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Top 5 results across the four national Webs both local and global sources are present</a:t>
            </a:r>
          </a:p>
          <a:p>
            <a:r>
              <a:rPr lang="en-US" dirty="0" smtClean="0"/>
              <a:t>4. National Webs per these issues are well up-to-date in terms of Years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Research: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Contextualize Women on Web using the issue ‘Abortion’ and its global sub-definitions and actors</a:t>
            </a:r>
          </a:p>
          <a:p>
            <a:r>
              <a:rPr lang="en-US" dirty="0" smtClean="0"/>
              <a:t>Look up in social media for discussions (</a:t>
            </a:r>
            <a:r>
              <a:rPr lang="en-US" dirty="0" err="1" smtClean="0"/>
              <a:t>Facebook’s</a:t>
            </a:r>
            <a:r>
              <a:rPr lang="en-US" dirty="0" smtClean="0"/>
              <a:t> pages on abortion in English are not very big/dynamic); </a:t>
            </a:r>
          </a:p>
          <a:p>
            <a:r>
              <a:rPr lang="en-US" dirty="0" smtClean="0"/>
              <a:t>Results in Brazil listed  as a prominent issue space for the query ‘</a:t>
            </a:r>
            <a:r>
              <a:rPr lang="en-US" dirty="0" err="1" smtClean="0"/>
              <a:t>aborto</a:t>
            </a:r>
            <a:r>
              <a:rPr lang="en-US" dirty="0" smtClean="0"/>
              <a:t> medico’ even though they were listed near the bottom results</a:t>
            </a:r>
          </a:p>
          <a:p>
            <a:r>
              <a:rPr lang="en-US" dirty="0" smtClean="0"/>
              <a:t>Look up for the prominence of the fake? vendors we have discovered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19" y="471739"/>
          <a:ext cx="8715437" cy="6080850"/>
        </p:xfrm>
        <a:graphic>
          <a:graphicData uri="http://schemas.openxmlformats.org/drawingml/2006/table">
            <a:tbl>
              <a:tblPr/>
              <a:tblGrid>
                <a:gridCol w="1866584"/>
                <a:gridCol w="1640331"/>
                <a:gridCol w="1414079"/>
                <a:gridCol w="1602622"/>
                <a:gridCol w="1286811"/>
                <a:gridCol w="905010"/>
              </a:tblGrid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 dirty="0">
                          <a:latin typeface="Arial Tur"/>
                        </a:rPr>
                        <a:t>TIME STAMPS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 dirty="0" err="1">
                          <a:latin typeface="Arial Tur"/>
                        </a:rPr>
                        <a:t>Brazil</a:t>
                      </a:r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Keyword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"</a:t>
                      </a:r>
                      <a:r>
                        <a:rPr lang="es-ES" sz="1500" b="0" i="0" u="none" strike="noStrike" dirty="0" err="1">
                          <a:latin typeface="Arial Tur"/>
                        </a:rPr>
                        <a:t>pilulas</a:t>
                      </a:r>
                      <a:r>
                        <a:rPr lang="es-ES" sz="1500" b="0" i="0" u="none" strike="noStrike" dirty="0">
                          <a:latin typeface="Arial Tur"/>
                        </a:rPr>
                        <a:t> abortivas"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"aborto medico"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"aborto medicinal"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err="1">
                          <a:latin typeface="Arial Tur"/>
                        </a:rPr>
                        <a:t>names</a:t>
                      </a:r>
                      <a:r>
                        <a:rPr lang="es-ES" sz="1500" b="0" i="0" u="none" strike="noStrike" dirty="0">
                          <a:latin typeface="Arial Tur"/>
                        </a:rPr>
                        <a:t> of </a:t>
                      </a:r>
                      <a:r>
                        <a:rPr lang="es-ES" sz="1500" b="0" i="0" u="none" strike="noStrike" dirty="0" err="1">
                          <a:latin typeface="Arial Tur"/>
                        </a:rPr>
                        <a:t>pills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latin typeface="Arial Tur"/>
                        </a:rPr>
                        <a:t>TOTAL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# of results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178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179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162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169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latin typeface="Arial Tur"/>
                        </a:rPr>
                        <a:t>688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older than 2010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14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18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  4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15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latin typeface="Arial Tur"/>
                        </a:rPr>
                        <a:t>  51</a:t>
                      </a:r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Argentina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Keyword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"</a:t>
                      </a:r>
                      <a:r>
                        <a:rPr lang="es-ES" sz="1500" b="0" i="0" u="none" strike="noStrike" dirty="0" err="1">
                          <a:latin typeface="Arial Tur"/>
                        </a:rPr>
                        <a:t>pildora</a:t>
                      </a:r>
                      <a:r>
                        <a:rPr lang="es-ES" sz="1500" b="0" i="0" u="none" strike="noStrike" dirty="0">
                          <a:latin typeface="Arial Tur"/>
                        </a:rPr>
                        <a:t> abortiva"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"aborto medico"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names of pills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# of results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72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167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163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latin typeface="Arial Tur"/>
                        </a:rPr>
                        <a:t>402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older than 2010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9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31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17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latin typeface="Arial Tur"/>
                        </a:rPr>
                        <a:t>  57</a:t>
                      </a:r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Peru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Keyword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"</a:t>
                      </a:r>
                      <a:r>
                        <a:rPr lang="es-ES" sz="1500" b="0" i="0" u="none" strike="noStrike" dirty="0" err="1">
                          <a:latin typeface="Arial Tur"/>
                        </a:rPr>
                        <a:t>pildora</a:t>
                      </a:r>
                      <a:r>
                        <a:rPr lang="es-ES" sz="1500" b="0" i="0" u="none" strike="noStrike" dirty="0">
                          <a:latin typeface="Arial Tur"/>
                        </a:rPr>
                        <a:t> abortiva"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"aborto medico"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err="1">
                          <a:latin typeface="Arial Tur"/>
                        </a:rPr>
                        <a:t>names</a:t>
                      </a:r>
                      <a:r>
                        <a:rPr lang="es-ES" sz="1500" b="0" i="0" u="none" strike="noStrike" dirty="0">
                          <a:latin typeface="Arial Tur"/>
                        </a:rPr>
                        <a:t> of </a:t>
                      </a:r>
                      <a:r>
                        <a:rPr lang="es-ES" sz="1500" b="0" i="0" u="none" strike="noStrike" dirty="0" err="1">
                          <a:latin typeface="Arial Tur"/>
                        </a:rPr>
                        <a:t>pills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# of results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175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169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166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latin typeface="Arial Tur"/>
                        </a:rPr>
                        <a:t>510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older than 2010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12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30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14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latin typeface="Arial Tur"/>
                        </a:rPr>
                        <a:t>  56</a:t>
                      </a:r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endParaRPr lang="es-ES" sz="1500" b="1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 dirty="0">
                          <a:latin typeface="Arial Tur"/>
                        </a:rPr>
                        <a:t>Bolivia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Keyword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"</a:t>
                      </a:r>
                      <a:r>
                        <a:rPr lang="es-ES" sz="1500" b="0" i="0" u="none" strike="noStrike" dirty="0" err="1">
                          <a:latin typeface="Arial Tur"/>
                        </a:rPr>
                        <a:t>pildora</a:t>
                      </a:r>
                      <a:r>
                        <a:rPr lang="es-ES" sz="1500" b="0" i="0" u="none" strike="noStrike" dirty="0">
                          <a:latin typeface="Arial Tur"/>
                        </a:rPr>
                        <a:t> abortiva"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"aborto medico"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names of pills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# of results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177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latin typeface="Arial Tur"/>
                        </a:rPr>
                        <a:t>168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latin typeface="Arial Tur"/>
                        </a:rPr>
                        <a:t>167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latin typeface="Arial Tur"/>
                        </a:rPr>
                        <a:t>512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latin typeface="Arial Tur"/>
                        </a:rPr>
                        <a:t>older than 2010</a:t>
                      </a: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12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32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latin typeface="Arial Tur"/>
                        </a:rPr>
                        <a:t>  16</a:t>
                      </a:r>
                      <a:endParaRPr lang="es-ES" sz="1500" b="0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500" b="0" i="0" u="none" strike="noStrike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latin typeface="Arial Tur"/>
                        </a:rPr>
                        <a:t>  60</a:t>
                      </a:r>
                      <a:endParaRPr lang="es-ES" sz="1500" b="1" i="0" u="none" strike="noStrike" dirty="0">
                        <a:latin typeface="Arial Tur"/>
                      </a:endParaRPr>
                    </a:p>
                  </a:txBody>
                  <a:tcPr marL="14148" marR="14148" marT="14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Case </a:t>
            </a:r>
            <a:r>
              <a:rPr lang="es-ES" sz="3600" dirty="0" err="1" smtClean="0"/>
              <a:t>selection</a:t>
            </a:r>
            <a:r>
              <a:rPr lang="es-ES" sz="3600" dirty="0" smtClean="0"/>
              <a:t> - </a:t>
            </a:r>
            <a:r>
              <a:rPr lang="pt-BR" sz="3600" dirty="0" err="1" smtClean="0"/>
              <a:t>South</a:t>
            </a:r>
            <a:r>
              <a:rPr lang="pt-BR" sz="3600" dirty="0" smtClean="0"/>
              <a:t> </a:t>
            </a:r>
            <a:r>
              <a:rPr lang="pt-BR" sz="3600" dirty="0" err="1" smtClean="0"/>
              <a:t>american</a:t>
            </a:r>
            <a:r>
              <a:rPr lang="pt-BR" sz="3600" dirty="0" smtClean="0"/>
              <a:t> </a:t>
            </a:r>
            <a:r>
              <a:rPr lang="pt-BR" sz="3600" dirty="0" err="1" smtClean="0"/>
              <a:t>target</a:t>
            </a:r>
            <a:r>
              <a:rPr lang="pt-BR" sz="3600" dirty="0" smtClean="0"/>
              <a:t> </a:t>
            </a:r>
            <a:r>
              <a:rPr lang="pt-BR" sz="3600" dirty="0" err="1" smtClean="0"/>
              <a:t>population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Brasil, Argentina - </a:t>
            </a:r>
            <a:r>
              <a:rPr lang="pt-BR" sz="2400" dirty="0" err="1" smtClean="0"/>
              <a:t>largest</a:t>
            </a:r>
            <a:r>
              <a:rPr lang="pt-BR" sz="2400" dirty="0" smtClean="0"/>
              <a:t> countries (</a:t>
            </a:r>
            <a:r>
              <a:rPr lang="pt-BR" sz="2400" dirty="0" err="1" smtClean="0"/>
              <a:t>spanish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portuguese</a:t>
            </a:r>
            <a:r>
              <a:rPr lang="pt-BR" sz="2400" dirty="0" smtClean="0"/>
              <a:t>)</a:t>
            </a:r>
            <a:endParaRPr lang="pt-BR" sz="2400" dirty="0"/>
          </a:p>
          <a:p>
            <a:r>
              <a:rPr lang="pt-BR" sz="2400" dirty="0" smtClean="0"/>
              <a:t>Peru,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Bolivia</a:t>
            </a:r>
            <a:r>
              <a:rPr lang="pt-BR" sz="2400" dirty="0" smtClean="0"/>
              <a:t> - </a:t>
            </a:r>
            <a:r>
              <a:rPr lang="pt-BR" sz="2400" dirty="0" err="1" smtClean="0"/>
              <a:t>Medium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small </a:t>
            </a:r>
            <a:r>
              <a:rPr lang="pt-BR" sz="2400" dirty="0" err="1" smtClean="0"/>
              <a:t>national</a:t>
            </a:r>
            <a:r>
              <a:rPr lang="pt-BR" sz="2400" dirty="0" smtClean="0"/>
              <a:t> </a:t>
            </a:r>
            <a:r>
              <a:rPr lang="pt-BR" sz="2400" dirty="0" err="1" smtClean="0"/>
              <a:t>webs</a:t>
            </a:r>
            <a:r>
              <a:rPr lang="pt-BR" sz="2400" dirty="0" smtClean="0"/>
              <a:t> </a:t>
            </a:r>
            <a:r>
              <a:rPr lang="pt-BR" sz="2400" dirty="0" err="1" smtClean="0"/>
              <a:t>by</a:t>
            </a:r>
            <a:r>
              <a:rPr lang="pt-BR" sz="2400" dirty="0" smtClean="0"/>
              <a:t> internet </a:t>
            </a:r>
            <a:r>
              <a:rPr lang="pt-BR" sz="2400" dirty="0" err="1" smtClean="0"/>
              <a:t>users</a:t>
            </a:r>
            <a:endParaRPr lang="es-ES" sz="2400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357158" y="1428736"/>
          <a:ext cx="857256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071670" y="5214950"/>
            <a:ext cx="81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/>
              <a:t>64.4 %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571868" y="5643578"/>
            <a:ext cx="81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/>
              <a:t>11.1 %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214942" y="4286256"/>
            <a:ext cx="81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/>
              <a:t>37.8 %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715140" y="5500702"/>
            <a:ext cx="81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 smtClean="0"/>
              <a:t>27.0 %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65123" y="214290"/>
            <a:ext cx="3135307" cy="736612"/>
          </a:xfrm>
        </p:spPr>
        <p:txBody>
          <a:bodyPr/>
          <a:lstStyle/>
          <a:p>
            <a:r>
              <a:rPr lang="es-ES" dirty="0" smtClean="0"/>
              <a:t>Time </a:t>
            </a:r>
            <a:r>
              <a:rPr lang="es-ES" dirty="0" err="1" smtClean="0"/>
              <a:t>stamps</a:t>
            </a:r>
            <a:endParaRPr lang="es-ES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52956" y="1214422"/>
          <a:ext cx="434763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4582080" y="1214422"/>
          <a:ext cx="434763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2 Marcador de texto"/>
          <p:cNvSpPr txBox="1">
            <a:spLocks/>
          </p:cNvSpPr>
          <p:nvPr/>
        </p:nvSpPr>
        <p:spPr>
          <a:xfrm>
            <a:off x="4929190" y="2643182"/>
            <a:ext cx="150019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 smtClean="0">
                <a:solidFill>
                  <a:schemeClr val="tx1">
                    <a:tint val="75000"/>
                  </a:schemeClr>
                </a:solidFill>
              </a:rPr>
              <a:t>Argentina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152956" y="4000504"/>
          <a:ext cx="4334052" cy="220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4582080" y="4000504"/>
          <a:ext cx="434763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631946" y="571480"/>
          <a:ext cx="2440648" cy="514352"/>
        </p:xfrm>
        <a:graphic>
          <a:graphicData uri="http://schemas.openxmlformats.org/drawingml/2006/table">
            <a:tbl>
              <a:tblPr/>
              <a:tblGrid>
                <a:gridCol w="968191"/>
                <a:gridCol w="1472457"/>
              </a:tblGrid>
              <a:tr h="2571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 Tu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latin typeface="Arial Tur"/>
                        </a:rPr>
                        <a:t> 2010</a:t>
                      </a:r>
                      <a:endParaRPr lang="es-ES" sz="1400" b="0" i="0" u="none" strike="noStrike" dirty="0">
                        <a:latin typeface="Arial Tu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 Tu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latin typeface="Arial Tur"/>
                        </a:rPr>
                        <a:t> </a:t>
                      </a:r>
                      <a:r>
                        <a:rPr lang="es-ES" sz="1400" b="0" i="0" u="none" strike="noStrike" dirty="0" err="1" smtClean="0">
                          <a:latin typeface="Arial Tur"/>
                        </a:rPr>
                        <a:t>older</a:t>
                      </a:r>
                      <a:r>
                        <a:rPr lang="es-ES" sz="1400" b="0" i="0" u="none" strike="noStrike" dirty="0" smtClean="0">
                          <a:latin typeface="Arial Tur"/>
                        </a:rPr>
                        <a:t> </a:t>
                      </a:r>
                      <a:r>
                        <a:rPr lang="es-ES" sz="1400" b="0" i="0" u="none" strike="noStrike" dirty="0" err="1">
                          <a:latin typeface="Arial Tur"/>
                        </a:rPr>
                        <a:t>than</a:t>
                      </a:r>
                      <a:r>
                        <a:rPr lang="es-ES" sz="1400" b="0" i="0" u="none" strike="noStrike" dirty="0">
                          <a:latin typeface="Arial Tur"/>
                        </a:rPr>
                        <a:t> 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1500198" cy="714380"/>
          </a:xfrm>
        </p:spPr>
        <p:txBody>
          <a:bodyPr/>
          <a:lstStyle/>
          <a:p>
            <a:r>
              <a:rPr lang="es-ES" dirty="0" err="1" smtClean="0"/>
              <a:t>Brazil</a:t>
            </a:r>
            <a:endParaRPr lang="es-ES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500034" y="5429264"/>
            <a:ext cx="150019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929190" y="5357826"/>
            <a:ext cx="150019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Bolivia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Medical</a:t>
            </a:r>
            <a:r>
              <a:rPr lang="es-ES" dirty="0" smtClean="0"/>
              <a:t> </a:t>
            </a:r>
            <a:r>
              <a:rPr lang="es-ES" dirty="0" err="1" smtClean="0"/>
              <a:t>abortion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Aggregated</a:t>
            </a:r>
            <a:r>
              <a:rPr lang="es-ES" dirty="0" smtClean="0"/>
              <a:t> </a:t>
            </a:r>
            <a:r>
              <a:rPr lang="es-ES" dirty="0" err="1" smtClean="0"/>
              <a:t>vendors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2047875"/>
            <a:ext cx="530772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Query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How does ‘Women on Web’ site define abortion?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They Define it as:</a:t>
            </a:r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unwanted pregnancy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unsafe abortion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safe abortion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medical abortion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illegal abortion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abortion rights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abortion pills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929190" y="3286124"/>
            <a:ext cx="34919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Women on Web</a:t>
            </a:r>
          </a:p>
          <a:p>
            <a:endParaRPr lang="en-US" sz="2400" dirty="0">
              <a:solidFill>
                <a:srgbClr val="4F81BD"/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Women on waves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Not in google.com top 100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1934" y="16049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does ‘Women on Web’ site define abortion?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Define it 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unwanted pregnancy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unsafe abortion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 abortion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abortion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illegal abortion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abortion rights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abortion pills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milo\Documents\My Dropbox\Digital Methods Summer School\2nd week\wow_header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31" y="1571612"/>
            <a:ext cx="9158563" cy="35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Prominence</a:t>
            </a:r>
            <a:r>
              <a:rPr lang="es-ES" dirty="0" smtClean="0"/>
              <a:t> of </a:t>
            </a:r>
            <a:r>
              <a:rPr lang="es-ES" dirty="0" err="1" smtClean="0"/>
              <a:t>WoW</a:t>
            </a:r>
            <a:r>
              <a:rPr lang="es-ES" dirty="0" smtClean="0"/>
              <a:t> </a:t>
            </a:r>
            <a:r>
              <a:rPr lang="es-ES" dirty="0" err="1" smtClean="0"/>
              <a:t>abortion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(google.com)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97924"/>
            <a:ext cx="9043379" cy="394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274638"/>
            <a:ext cx="7429552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“</a:t>
            </a:r>
            <a:r>
              <a:rPr lang="es-ES" sz="3200" dirty="0" err="1" smtClean="0"/>
              <a:t>medical</a:t>
            </a:r>
            <a:r>
              <a:rPr lang="es-ES" sz="3200" dirty="0" smtClean="0"/>
              <a:t> </a:t>
            </a:r>
            <a:r>
              <a:rPr lang="es-ES" sz="3200" dirty="0" err="1" smtClean="0"/>
              <a:t>abortion</a:t>
            </a:r>
            <a:r>
              <a:rPr lang="es-ES" sz="3200" dirty="0" smtClean="0"/>
              <a:t>” –</a:t>
            </a:r>
            <a:r>
              <a:rPr lang="es-ES" sz="3200" dirty="0"/>
              <a:t> </a:t>
            </a:r>
            <a:r>
              <a:rPr lang="es-ES" sz="3200" dirty="0" err="1" smtClean="0"/>
              <a:t>translation</a:t>
            </a:r>
            <a:r>
              <a:rPr lang="es-ES" sz="3200" dirty="0" smtClean="0"/>
              <a:t> </a:t>
            </a:r>
            <a:r>
              <a:rPr lang="es-ES" sz="3200" dirty="0" err="1" smtClean="0"/>
              <a:t>issue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 google.br # of </a:t>
            </a:r>
            <a:r>
              <a:rPr lang="es-ES" sz="3200" dirty="0" err="1" smtClean="0"/>
              <a:t>returns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67180"/>
            <a:ext cx="7215238" cy="51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66"/>
            <a:ext cx="1733608" cy="12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cap="none" dirty="0" err="1" smtClean="0">
                <a:latin typeface="+mn-lt"/>
              </a:rPr>
              <a:t>Women</a:t>
            </a:r>
            <a:r>
              <a:rPr lang="es-ES" cap="none" dirty="0" smtClean="0">
                <a:latin typeface="+mn-lt"/>
              </a:rPr>
              <a:t> </a:t>
            </a:r>
            <a:r>
              <a:rPr lang="es-ES" cap="none" dirty="0" err="1" smtClean="0">
                <a:latin typeface="+mn-lt"/>
              </a:rPr>
              <a:t>on</a:t>
            </a:r>
            <a:r>
              <a:rPr lang="es-ES" cap="none" dirty="0" smtClean="0">
                <a:latin typeface="+mn-lt"/>
              </a:rPr>
              <a:t> Web vs. </a:t>
            </a:r>
            <a:r>
              <a:rPr lang="es-ES" cap="none" dirty="0" err="1" smtClean="0">
                <a:latin typeface="+mn-lt"/>
              </a:rPr>
              <a:t>Fake</a:t>
            </a:r>
            <a:r>
              <a:rPr lang="es-ES" cap="none" dirty="0" smtClean="0">
                <a:latin typeface="+mn-lt"/>
              </a:rPr>
              <a:t> </a:t>
            </a:r>
            <a:r>
              <a:rPr lang="es-ES" cap="none" dirty="0" err="1" smtClean="0">
                <a:latin typeface="+mn-lt"/>
              </a:rPr>
              <a:t>vendors</a:t>
            </a:r>
            <a:r>
              <a:rPr lang="es-ES" cap="none" dirty="0" smtClean="0">
                <a:latin typeface="+mn-lt"/>
              </a:rPr>
              <a:t> </a:t>
            </a:r>
            <a:r>
              <a:rPr lang="es-ES" cap="none" dirty="0" err="1" smtClean="0">
                <a:latin typeface="+mn-lt"/>
              </a:rPr>
              <a:t>resonance</a:t>
            </a:r>
            <a:r>
              <a:rPr lang="es-ES" cap="none" dirty="0" smtClean="0">
                <a:latin typeface="+mn-lt"/>
              </a:rPr>
              <a:t> in </a:t>
            </a:r>
            <a:r>
              <a:rPr lang="es-ES" cap="none" dirty="0" err="1" smtClean="0">
                <a:latin typeface="+mn-lt"/>
              </a:rPr>
              <a:t>national</a:t>
            </a:r>
            <a:r>
              <a:rPr lang="es-ES" cap="none" dirty="0" smtClean="0">
                <a:latin typeface="+mn-lt"/>
              </a:rPr>
              <a:t> webs</a:t>
            </a:r>
            <a:endParaRPr lang="es-ES" cap="none" dirty="0"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Query</a:t>
            </a:r>
            <a:r>
              <a:rPr lang="es-ES" dirty="0" smtClean="0"/>
              <a:t> – </a:t>
            </a:r>
            <a:r>
              <a:rPr lang="es-ES" dirty="0" err="1" smtClean="0"/>
              <a:t>unwanted</a:t>
            </a:r>
            <a:r>
              <a:rPr lang="es-ES" dirty="0" smtClean="0"/>
              <a:t> </a:t>
            </a:r>
            <a:r>
              <a:rPr lang="es-ES" dirty="0" err="1" smtClean="0"/>
              <a:t>pregnancy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814" y="2202912"/>
            <a:ext cx="72064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6143636" y="2786058"/>
            <a:ext cx="2143140" cy="1428760"/>
          </a:xfrm>
          <a:prstGeom prst="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669</Words>
  <Application>Microsoft Office PowerPoint</Application>
  <PresentationFormat>Presentación en pantalla (4:3)</PresentationFormat>
  <Paragraphs>178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Women on web</vt:lpstr>
      <vt:lpstr>Research Questions</vt:lpstr>
      <vt:lpstr>Case selection - South american target population</vt:lpstr>
      <vt:lpstr>Query design</vt:lpstr>
      <vt:lpstr>Diapositiva 5</vt:lpstr>
      <vt:lpstr>Prominence of WoW abortion issues (google.com)</vt:lpstr>
      <vt:lpstr>“medical abortion” – translation issue  google.br # of returns </vt:lpstr>
      <vt:lpstr>Women on Web vs. Fake vendors resonance in national webs</vt:lpstr>
      <vt:lpstr>Query – unwanted pregnancy</vt:lpstr>
      <vt:lpstr>Unwanted pregnancy</vt:lpstr>
      <vt:lpstr>Query – “Abortion pill”</vt:lpstr>
      <vt:lpstr>Query – “Abortion pill”  Aggregated vendors</vt:lpstr>
      <vt:lpstr>Query - mifepristone OR cytotec OR RU486 OR misoprostol</vt:lpstr>
      <vt:lpstr>Query - mifepristone OR cytotec OR RU486 OR misoprostol Aggregated vendors</vt:lpstr>
      <vt:lpstr>Local terms and WoW concept of “medical abortion”</vt:lpstr>
      <vt:lpstr>Medical abortion</vt:lpstr>
      <vt:lpstr>“Aborto Médico”</vt:lpstr>
      <vt:lpstr>Difference between “aborto medicinal” and “aborto médico”</vt:lpstr>
      <vt:lpstr>Query – “aborto medicinal” Source distance WoW [.ar]</vt:lpstr>
      <vt:lpstr>Query – “Unwanted pregnancy” Source distance WoW [.br]</vt:lpstr>
      <vt:lpstr>Query – “aborto médico” Source distance WoW [.br]</vt:lpstr>
      <vt:lpstr>Query - mifepristone OR cytotec  OR RU486 OR misoprostol  Source distance [.pe]</vt:lpstr>
      <vt:lpstr>Query – abortion pills Source distance [.bo]</vt:lpstr>
      <vt:lpstr>WoW vs. Vendors - Top 5 results</vt:lpstr>
      <vt:lpstr>Issue freshness – time stamps</vt:lpstr>
      <vt:lpstr>Contributions Space &amp; National Webs </vt:lpstr>
      <vt:lpstr>Further Research:</vt:lpstr>
      <vt:lpstr>Thanks</vt:lpstr>
      <vt:lpstr>Diapositiva 29</vt:lpstr>
      <vt:lpstr>Time stamps</vt:lpstr>
      <vt:lpstr>Medical abortion Aggregated vendors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on web</dc:title>
  <dc:creator>Camilo</dc:creator>
  <cp:lastModifiedBy>Camilo</cp:lastModifiedBy>
  <cp:revision>42</cp:revision>
  <dcterms:created xsi:type="dcterms:W3CDTF">2010-08-20T08:58:53Z</dcterms:created>
  <dcterms:modified xsi:type="dcterms:W3CDTF">2010-08-20T13:36:21Z</dcterms:modified>
</cp:coreProperties>
</file>